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91" r:id="rId7"/>
    <p:sldId id="292" r:id="rId8"/>
    <p:sldId id="261" r:id="rId9"/>
    <p:sldId id="304" r:id="rId10"/>
    <p:sldId id="263" r:id="rId11"/>
    <p:sldId id="264" r:id="rId12"/>
    <p:sldId id="266" r:id="rId13"/>
    <p:sldId id="267" r:id="rId14"/>
    <p:sldId id="279" r:id="rId15"/>
    <p:sldId id="281" r:id="rId16"/>
    <p:sldId id="283" r:id="rId17"/>
    <p:sldId id="268" r:id="rId18"/>
    <p:sldId id="284" r:id="rId19"/>
    <p:sldId id="274" r:id="rId20"/>
    <p:sldId id="275" r:id="rId21"/>
    <p:sldId id="269" r:id="rId22"/>
    <p:sldId id="276" r:id="rId23"/>
    <p:sldId id="277" r:id="rId24"/>
    <p:sldId id="303" r:id="rId25"/>
    <p:sldId id="278" r:id="rId26"/>
    <p:sldId id="293" r:id="rId27"/>
    <p:sldId id="285" r:id="rId28"/>
    <p:sldId id="287" r:id="rId29"/>
    <p:sldId id="288" r:id="rId30"/>
    <p:sldId id="290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2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B5DB-50AE-4639-97CC-45BE382D8A5B}" type="datetimeFigureOut">
              <a:rPr lang="sr-Cyrl-BA" smtClean="0"/>
              <a:t>8.5.2017.</a:t>
            </a:fld>
            <a:endParaRPr lang="sr-Cyrl-B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7E99-C282-4D93-8E50-3E7409F962D3}" type="slidenum">
              <a:rPr lang="sr-Cyrl-BA" smtClean="0"/>
              <a:t>‹#›</a:t>
            </a:fld>
            <a:endParaRPr lang="sr-Cyrl-B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B5DB-50AE-4639-97CC-45BE382D8A5B}" type="datetimeFigureOut">
              <a:rPr lang="sr-Cyrl-BA" smtClean="0"/>
              <a:t>8.5.2017.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7E99-C282-4D93-8E50-3E7409F962D3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B5DB-50AE-4639-97CC-45BE382D8A5B}" type="datetimeFigureOut">
              <a:rPr lang="sr-Cyrl-BA" smtClean="0"/>
              <a:t>8.5.2017.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7E99-C282-4D93-8E50-3E7409F962D3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B5DB-50AE-4639-97CC-45BE382D8A5B}" type="datetimeFigureOut">
              <a:rPr lang="sr-Cyrl-BA" smtClean="0"/>
              <a:t>8.5.2017.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7E99-C282-4D93-8E50-3E7409F962D3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B5DB-50AE-4639-97CC-45BE382D8A5B}" type="datetimeFigureOut">
              <a:rPr lang="sr-Cyrl-BA" smtClean="0"/>
              <a:t>8.5.2017.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7E99-C282-4D93-8E50-3E7409F962D3}" type="slidenum">
              <a:rPr lang="sr-Cyrl-BA" smtClean="0"/>
              <a:t>‹#›</a:t>
            </a:fld>
            <a:endParaRPr lang="sr-Cyrl-B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B5DB-50AE-4639-97CC-45BE382D8A5B}" type="datetimeFigureOut">
              <a:rPr lang="sr-Cyrl-BA" smtClean="0"/>
              <a:t>8.5.2017.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7E99-C282-4D93-8E50-3E7409F962D3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B5DB-50AE-4639-97CC-45BE382D8A5B}" type="datetimeFigureOut">
              <a:rPr lang="sr-Cyrl-BA" smtClean="0"/>
              <a:t>8.5.2017.</a:t>
            </a:fld>
            <a:endParaRPr lang="sr-Cyrl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7E99-C282-4D93-8E50-3E7409F962D3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B5DB-50AE-4639-97CC-45BE382D8A5B}" type="datetimeFigureOut">
              <a:rPr lang="sr-Cyrl-BA" smtClean="0"/>
              <a:t>8.5.2017.</a:t>
            </a:fld>
            <a:endParaRPr lang="sr-Cyrl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7E99-C282-4D93-8E50-3E7409F962D3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B5DB-50AE-4639-97CC-45BE382D8A5B}" type="datetimeFigureOut">
              <a:rPr lang="sr-Cyrl-BA" smtClean="0"/>
              <a:t>8.5.2017.</a:t>
            </a:fld>
            <a:endParaRPr lang="sr-Cyrl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7E99-C282-4D93-8E50-3E7409F962D3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B5DB-50AE-4639-97CC-45BE382D8A5B}" type="datetimeFigureOut">
              <a:rPr lang="sr-Cyrl-BA" smtClean="0"/>
              <a:t>8.5.2017.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7E99-C282-4D93-8E50-3E7409F962D3}" type="slidenum">
              <a:rPr lang="sr-Cyrl-BA" smtClean="0"/>
              <a:t>‹#›</a:t>
            </a:fld>
            <a:endParaRPr lang="sr-Cyrl-B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B5DB-50AE-4639-97CC-45BE382D8A5B}" type="datetimeFigureOut">
              <a:rPr lang="sr-Cyrl-BA" smtClean="0"/>
              <a:t>8.5.2017.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7747E99-C282-4D93-8E50-3E7409F962D3}" type="slidenum">
              <a:rPr lang="sr-Cyrl-BA" smtClean="0"/>
              <a:t>‹#›</a:t>
            </a:fld>
            <a:endParaRPr lang="sr-Cyrl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9AB5DB-50AE-4639-97CC-45BE382D8A5B}" type="datetimeFigureOut">
              <a:rPr lang="sr-Cyrl-BA" smtClean="0"/>
              <a:t>8.5.2017.</a:t>
            </a:fld>
            <a:endParaRPr lang="sr-Cyrl-B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r-Cyrl-B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7747E99-C282-4D93-8E50-3E7409F962D3}" type="slidenum">
              <a:rPr lang="sr-Cyrl-BA" smtClean="0"/>
              <a:t>‹#›</a:t>
            </a:fld>
            <a:endParaRPr lang="sr-Cyrl-B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971600" y="332656"/>
            <a:ext cx="7488832" cy="2592288"/>
          </a:xfrm>
          <a:prstGeom prst="horizontalScroll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400" dirty="0" smtClean="0"/>
              <a:t>РИМ  У  ДОБА  ЦАРСТВА</a:t>
            </a:r>
            <a:endParaRPr lang="sr-Cyrl-BA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Rounded Rectangle 5"/>
          <p:cNvSpPr/>
          <p:nvPr/>
        </p:nvSpPr>
        <p:spPr>
          <a:xfrm>
            <a:off x="611560" y="3212976"/>
            <a:ext cx="8208912" cy="172819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3200" dirty="0" smtClean="0"/>
              <a:t>27.год.пре  нове ере  -   476.год.  нове ере</a:t>
            </a:r>
            <a:endParaRPr lang="sr-Cyrl-BA" sz="3200" dirty="0"/>
          </a:p>
        </p:txBody>
      </p:sp>
    </p:spTree>
    <p:extLst>
      <p:ext uri="{BB962C8B-B14F-4D97-AF65-F5344CB8AC3E}">
        <p14:creationId xmlns:p14="http://schemas.microsoft.com/office/powerpoint/2010/main" val="854026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sr-Cyrl-RS" dirty="0" smtClean="0"/>
              <a:t> </a:t>
            </a:r>
            <a:endParaRPr lang="sr-Cyrl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1268760"/>
            <a:ext cx="7772400" cy="201622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sr-Cyrl-RS" dirty="0" smtClean="0"/>
              <a:t>                  </a:t>
            </a:r>
            <a:r>
              <a:rPr lang="sr-Cyrl-RS" sz="4600" dirty="0" smtClean="0">
                <a:solidFill>
                  <a:srgbClr val="002060"/>
                </a:solidFill>
              </a:rPr>
              <a:t>ПЕРИОД  ЦАРСТВА СЕ </a:t>
            </a:r>
            <a:r>
              <a:rPr lang="en-US" sz="4600" dirty="0" smtClean="0">
                <a:solidFill>
                  <a:srgbClr val="002060"/>
                </a:solidFill>
              </a:rPr>
              <a:t>  </a:t>
            </a:r>
            <a:r>
              <a:rPr lang="sr-Cyrl-RS" sz="4600" dirty="0" smtClean="0">
                <a:solidFill>
                  <a:srgbClr val="002060"/>
                </a:solidFill>
              </a:rPr>
              <a:t>ДЕЛИ  НА </a:t>
            </a:r>
            <a:r>
              <a:rPr lang="en-US" sz="4600" dirty="0" smtClean="0">
                <a:solidFill>
                  <a:srgbClr val="002060"/>
                </a:solidFill>
              </a:rPr>
              <a:t>:</a:t>
            </a:r>
            <a:endParaRPr lang="sr-Cyrl-RS" sz="4600" dirty="0" smtClean="0">
              <a:solidFill>
                <a:srgbClr val="002060"/>
              </a:solidFill>
            </a:endParaRPr>
          </a:p>
          <a:p>
            <a:endParaRPr lang="sr-Cyrl-RS" sz="3800" dirty="0"/>
          </a:p>
          <a:p>
            <a:r>
              <a:rPr lang="sr-Cyrl-RS" sz="3800" dirty="0" smtClean="0"/>
              <a:t> </a:t>
            </a:r>
          </a:p>
          <a:p>
            <a:r>
              <a:rPr lang="sr-Cyrl-RS" sz="3800" dirty="0"/>
              <a:t> </a:t>
            </a:r>
            <a:r>
              <a:rPr lang="sr-Cyrl-RS" sz="3800" dirty="0" smtClean="0"/>
              <a:t>                                     </a:t>
            </a:r>
            <a:r>
              <a:rPr lang="en-US" sz="3800" dirty="0" smtClean="0"/>
              <a:t>     </a:t>
            </a:r>
            <a:r>
              <a:rPr lang="sr-Cyrl-RS" sz="3800" dirty="0" smtClean="0">
                <a:solidFill>
                  <a:srgbClr val="002060"/>
                </a:solidFill>
              </a:rPr>
              <a:t>И</a:t>
            </a:r>
          </a:p>
        </p:txBody>
      </p:sp>
      <p:sp>
        <p:nvSpPr>
          <p:cNvPr id="19" name="Wave 18"/>
          <p:cNvSpPr/>
          <p:nvPr/>
        </p:nvSpPr>
        <p:spPr>
          <a:xfrm>
            <a:off x="539552" y="2852936"/>
            <a:ext cx="3096344" cy="1274440"/>
          </a:xfrm>
          <a:prstGeom prst="wave">
            <a:avLst>
              <a:gd name="adj1" fmla="val 12500"/>
              <a:gd name="adj2" fmla="val -1337"/>
            </a:avLst>
          </a:prstGeom>
          <a:solidFill>
            <a:srgbClr val="C1237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 smtClean="0">
                <a:solidFill>
                  <a:srgbClr val="FFFF00"/>
                </a:solidFill>
              </a:rPr>
              <a:t>ПРИНЦИПАТ</a:t>
            </a:r>
            <a:endParaRPr lang="sr-Cyrl-BA" sz="3200" dirty="0">
              <a:solidFill>
                <a:srgbClr val="FFFF00"/>
              </a:solidFill>
            </a:endParaRPr>
          </a:p>
        </p:txBody>
      </p:sp>
      <p:sp>
        <p:nvSpPr>
          <p:cNvPr id="20" name="Wave 19"/>
          <p:cNvSpPr/>
          <p:nvPr/>
        </p:nvSpPr>
        <p:spPr>
          <a:xfrm>
            <a:off x="5436096" y="2883732"/>
            <a:ext cx="3096344" cy="1346448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 smtClean="0">
                <a:solidFill>
                  <a:srgbClr val="FFFF00"/>
                </a:solidFill>
              </a:rPr>
              <a:t>ДОМИНАТ</a:t>
            </a:r>
            <a:endParaRPr lang="sr-Cyrl-BA" sz="32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52631"/>
            <a:ext cx="1872208" cy="25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580" y="4230180"/>
            <a:ext cx="185737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08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sr-Cyrl-RS" dirty="0"/>
              <a:t> </a:t>
            </a:r>
            <a:r>
              <a:rPr lang="sr-Cyrl-RS" dirty="0" smtClean="0"/>
              <a:t>                 </a:t>
            </a:r>
            <a:r>
              <a:rPr lang="sr-Cyrl-RS" u="sng" dirty="0" smtClean="0">
                <a:solidFill>
                  <a:srgbClr val="002060"/>
                </a:solidFill>
              </a:rPr>
              <a:t>ПРИНЦИПАТ</a:t>
            </a:r>
            <a:r>
              <a:rPr lang="sr-Cyrl-RS" dirty="0" smtClean="0">
                <a:solidFill>
                  <a:srgbClr val="FF0000"/>
                </a:solidFill>
              </a:rPr>
              <a:t/>
            </a:r>
            <a:br>
              <a:rPr lang="sr-Cyrl-RS" dirty="0" smtClean="0">
                <a:solidFill>
                  <a:srgbClr val="FF0000"/>
                </a:solidFill>
              </a:rPr>
            </a:br>
            <a:r>
              <a:rPr lang="sr-Cyrl-RS" dirty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       ОКТАВИЈАН  АВГУСТ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   </a:t>
            </a:r>
            <a:r>
              <a:rPr lang="en-US" sz="4000" dirty="0" smtClean="0">
                <a:solidFill>
                  <a:srgbClr val="002060"/>
                </a:solidFill>
              </a:rPr>
              <a:t>( 27.</a:t>
            </a:r>
            <a:r>
              <a:rPr lang="sr-Cyrl-RS" sz="4000" dirty="0" smtClean="0">
                <a:solidFill>
                  <a:srgbClr val="002060"/>
                </a:solidFill>
              </a:rPr>
              <a:t>година пре н.е. – 14.година н.е. </a:t>
            </a:r>
            <a:r>
              <a:rPr lang="en-US" sz="4000" dirty="0" smtClean="0">
                <a:solidFill>
                  <a:srgbClr val="002060"/>
                </a:solidFill>
              </a:rPr>
              <a:t>)</a:t>
            </a:r>
            <a:endParaRPr lang="sr-Cyrl-BA" sz="4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8839"/>
            <a:ext cx="4038600" cy="436608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PRINCEPS SENATUS</a:t>
            </a:r>
            <a:r>
              <a:rPr lang="sr-Cyrl-RS" dirty="0" smtClean="0"/>
              <a:t> </a:t>
            </a:r>
            <a:r>
              <a:rPr lang="en-US" dirty="0" smtClean="0"/>
              <a:t>= </a:t>
            </a:r>
            <a:r>
              <a:rPr lang="sr-Cyrl-RS" dirty="0" smtClean="0"/>
              <a:t>први човек државе</a:t>
            </a:r>
          </a:p>
          <a:p>
            <a:pPr marL="0" indent="0">
              <a:buNone/>
            </a:pPr>
            <a:r>
              <a:rPr lang="sr-Cyrl-RS" dirty="0" smtClean="0">
                <a:solidFill>
                  <a:srgbClr val="FF0000"/>
                </a:solidFill>
              </a:rPr>
              <a:t>АВГУСТ</a:t>
            </a:r>
            <a:r>
              <a:rPr lang="sr-Cyrl-RS" dirty="0" smtClean="0"/>
              <a:t> </a:t>
            </a:r>
            <a:r>
              <a:rPr lang="en-US" dirty="0" smtClean="0"/>
              <a:t>= </a:t>
            </a:r>
            <a:r>
              <a:rPr lang="sr-Cyrl-RS" dirty="0" smtClean="0"/>
              <a:t>УЗВИШЕН</a:t>
            </a:r>
            <a:endParaRPr lang="en-US" dirty="0"/>
          </a:p>
          <a:p>
            <a:pPr marL="0" indent="0">
              <a:buNone/>
            </a:pPr>
            <a:r>
              <a:rPr lang="sr-Cyrl-RS" dirty="0" smtClean="0"/>
              <a:t>    </a:t>
            </a:r>
            <a:r>
              <a:rPr lang="en-US" dirty="0" smtClean="0"/>
              <a:t>(</a:t>
            </a:r>
            <a:r>
              <a:rPr lang="sr-Cyrl-RS" dirty="0" smtClean="0"/>
              <a:t> почасна титула</a:t>
            </a:r>
            <a:r>
              <a:rPr lang="en-US" dirty="0" smtClean="0"/>
              <a:t> )</a:t>
            </a:r>
            <a:endParaRPr lang="sr-Cyrl-RS" dirty="0" smtClean="0"/>
          </a:p>
          <a:p>
            <a:pPr marL="0" indent="0">
              <a:buNone/>
            </a:pPr>
            <a:endParaRPr lang="sr-Cyrl-RS" dirty="0" smtClean="0"/>
          </a:p>
          <a:p>
            <a:pPr marL="0" indent="0">
              <a:buNone/>
            </a:pPr>
            <a:r>
              <a:rPr lang="sr-Cyrl-RS" dirty="0" smtClean="0">
                <a:solidFill>
                  <a:srgbClr val="7030A0"/>
                </a:solidFill>
              </a:rPr>
              <a:t>Октавијан Август- </a:t>
            </a:r>
            <a:r>
              <a:rPr lang="sr-Cyrl-RS" dirty="0" smtClean="0"/>
              <a:t>основао римско царство</a:t>
            </a:r>
          </a:p>
          <a:p>
            <a:pPr marL="0" indent="0">
              <a:buNone/>
            </a:pPr>
            <a:endParaRPr lang="sr-Cyrl-RS" dirty="0" smtClean="0"/>
          </a:p>
          <a:p>
            <a:pPr marL="0" indent="0">
              <a:buNone/>
            </a:pPr>
            <a:r>
              <a:rPr lang="sr-Cyrl-RS" dirty="0" smtClean="0"/>
              <a:t>-успоставио мир у царству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sr-Cyrl-RS" dirty="0" smtClean="0"/>
              <a:t>-имао највишу војну и грађанску власт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sr-Cyrl-B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528392" cy="468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9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sr-Cyrl-RS" dirty="0" smtClean="0"/>
              <a:t>  Августова  војска</a:t>
            </a:r>
            <a:endParaRPr lang="sr-Cyrl-B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916832"/>
            <a:ext cx="4040188" cy="44434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sr-Cyrl-RS" dirty="0" smtClean="0"/>
          </a:p>
          <a:p>
            <a:r>
              <a:rPr lang="sr-Cyrl-RS" dirty="0" smtClean="0"/>
              <a:t>-Легионари  су имали од </a:t>
            </a:r>
          </a:p>
          <a:p>
            <a:pPr marL="0" indent="0">
              <a:buNone/>
            </a:pPr>
            <a:r>
              <a:rPr lang="sr-Cyrl-RS" dirty="0" smtClean="0"/>
              <a:t>     17. до 20. год.</a:t>
            </a:r>
          </a:p>
          <a:p>
            <a:r>
              <a:rPr lang="sr-Cyrl-RS" dirty="0" smtClean="0"/>
              <a:t>Служба траје од 25 до 30 година</a:t>
            </a:r>
          </a:p>
          <a:p>
            <a:r>
              <a:rPr lang="sr-Cyrl-RS" dirty="0" smtClean="0"/>
              <a:t>полаже се заклетва верности владару</a:t>
            </a:r>
          </a:p>
          <a:p>
            <a:r>
              <a:rPr lang="sr-Cyrl-RS" dirty="0" smtClean="0"/>
              <a:t>Строга дисциплина-телесне казне,тешки радови...</a:t>
            </a:r>
          </a:p>
          <a:p>
            <a:r>
              <a:rPr lang="sr-Cyrl-BA" dirty="0">
                <a:solidFill>
                  <a:srgbClr val="FF0000"/>
                </a:solidFill>
              </a:rPr>
              <a:t>Преторијанска гарда </a:t>
            </a:r>
            <a:r>
              <a:rPr lang="sr-Cyrl-BA" dirty="0"/>
              <a:t>или </a:t>
            </a:r>
            <a:r>
              <a:rPr lang="sr-Cyrl-BA" dirty="0" smtClean="0">
                <a:solidFill>
                  <a:srgbClr val="FF0000"/>
                </a:solidFill>
              </a:rPr>
              <a:t>преторијанци</a:t>
            </a:r>
            <a:r>
              <a:rPr lang="sr-Cyrl-BA" dirty="0" smtClean="0"/>
              <a:t>-штитили римске </a:t>
            </a:r>
            <a:r>
              <a:rPr lang="sr-Cyrl-BA" dirty="0"/>
              <a:t>војсковође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r-Cyrl-B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743325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5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r-Cyrl-RS" dirty="0" smtClean="0"/>
              <a:t>               ОСВАЈАЊА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114800" cy="44348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endParaRPr lang="sr-Cyrl-RS" dirty="0" smtClean="0"/>
          </a:p>
          <a:p>
            <a:r>
              <a:rPr lang="sr-Cyrl-RS" dirty="0" smtClean="0"/>
              <a:t>-ратовао у </a:t>
            </a:r>
            <a:r>
              <a:rPr lang="sr-Cyrl-RS" dirty="0" smtClean="0">
                <a:solidFill>
                  <a:schemeClr val="tx1"/>
                </a:solidFill>
              </a:rPr>
              <a:t>Шпанији</a:t>
            </a:r>
            <a:r>
              <a:rPr lang="sr-Cyrl-RS" dirty="0" smtClean="0">
                <a:solidFill>
                  <a:srgbClr val="00B050"/>
                </a:solidFill>
              </a:rPr>
              <a:t> </a:t>
            </a:r>
            <a:r>
              <a:rPr lang="sr-Cyrl-RS" dirty="0" smtClean="0"/>
              <a:t>због рудника злата,Тракији и Балкану.</a:t>
            </a:r>
          </a:p>
          <a:p>
            <a:endParaRPr lang="sr-Cyrl-RS" dirty="0" smtClean="0"/>
          </a:p>
          <a:p>
            <a:pPr marL="0" indent="0">
              <a:buNone/>
            </a:pPr>
            <a:r>
              <a:rPr lang="sr-Cyrl-RS" dirty="0" smtClean="0">
                <a:solidFill>
                  <a:srgbClr val="FF0000"/>
                </a:solidFill>
              </a:rPr>
              <a:t> Границе царства- 1. век пре н.е. </a:t>
            </a:r>
          </a:p>
          <a:p>
            <a:r>
              <a:rPr lang="sr-Cyrl-RS" dirty="0" smtClean="0"/>
              <a:t>Север-Британија</a:t>
            </a:r>
          </a:p>
          <a:p>
            <a:r>
              <a:rPr lang="sr-Cyrl-RS" dirty="0" smtClean="0"/>
              <a:t>Југ-Африка</a:t>
            </a:r>
          </a:p>
          <a:p>
            <a:r>
              <a:rPr lang="sr-Cyrl-RS" dirty="0" smtClean="0"/>
              <a:t>Исток-Сирија</a:t>
            </a:r>
            <a:endParaRPr lang="sr-Cyrl-B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sr-Cyrl-B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46449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47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3048368"/>
          </a:xfrm>
        </p:spPr>
        <p:txBody>
          <a:bodyPr/>
          <a:lstStyle/>
          <a:p>
            <a:r>
              <a:rPr lang="sr-Cyrl-R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“</a:t>
            </a:r>
            <a:r>
              <a:rPr lang="sr-Cyrl-RS" dirty="0" smtClean="0">
                <a:solidFill>
                  <a:srgbClr val="FFFF00"/>
                </a:solidFill>
              </a:rPr>
              <a:t>ЗАТЕКАО САМ ГРАД ОД ЦИГАЛА   А  ОСТАВЉАМ ГРАД  ОД  МЕРМЕРА</a:t>
            </a:r>
            <a:r>
              <a:rPr lang="en-US" dirty="0" smtClean="0">
                <a:solidFill>
                  <a:srgbClr val="FFFF00"/>
                </a:solidFill>
              </a:rPr>
              <a:t> “</a:t>
            </a:r>
            <a:endParaRPr lang="sr-Cyrl-BA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4941168"/>
            <a:ext cx="7772400" cy="1512168"/>
          </a:xfrm>
        </p:spPr>
        <p:txBody>
          <a:bodyPr>
            <a:normAutofit/>
          </a:bodyPr>
          <a:lstStyle/>
          <a:p>
            <a:r>
              <a:rPr lang="sr-Cyrl-RS" dirty="0" smtClean="0"/>
              <a:t>                                                       </a:t>
            </a:r>
            <a:r>
              <a:rPr lang="sr-Cyrl-RS" dirty="0" smtClean="0">
                <a:solidFill>
                  <a:srgbClr val="FFFF00"/>
                </a:solidFill>
              </a:rPr>
              <a:t>ОКТАВИЈАН  АВГУСТ</a:t>
            </a:r>
            <a:endParaRPr lang="sr-Cyrl-B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sr-Cyrl-RS" dirty="0" smtClean="0"/>
              <a:t>  Августов   маузолеј у Риму</a:t>
            </a:r>
            <a:endParaRPr lang="sr-Cyrl-B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8928992" cy="493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15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28092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Punched Tape 2"/>
          <p:cNvSpPr/>
          <p:nvPr/>
        </p:nvSpPr>
        <p:spPr>
          <a:xfrm>
            <a:off x="1835696" y="692696"/>
            <a:ext cx="5328592" cy="804672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 smtClean="0"/>
              <a:t>ОЛТАР  МИРА  У РИМУ</a:t>
            </a:r>
            <a:endParaRPr lang="sr-Cyrl-BA" sz="2800" dirty="0"/>
          </a:p>
        </p:txBody>
      </p:sp>
    </p:spTree>
    <p:extLst>
      <p:ext uri="{BB962C8B-B14F-4D97-AF65-F5344CB8AC3E}">
        <p14:creationId xmlns:p14="http://schemas.microsoft.com/office/powerpoint/2010/main" val="9159694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  </a:t>
            </a:r>
            <a:r>
              <a:rPr lang="sr-Cyrl-RS" dirty="0" smtClean="0"/>
              <a:t>цар  </a:t>
            </a:r>
            <a:r>
              <a:rPr lang="sr-Cyrl-RS" dirty="0" smtClean="0">
                <a:solidFill>
                  <a:srgbClr val="0070C0"/>
                </a:solidFill>
              </a:rPr>
              <a:t>Трајан</a:t>
            </a:r>
            <a:r>
              <a:rPr lang="sr-Cyrl-RS" dirty="0" smtClean="0"/>
              <a:t> </a:t>
            </a:r>
            <a:r>
              <a:rPr lang="en-US" dirty="0" smtClean="0"/>
              <a:t>(</a:t>
            </a:r>
            <a:r>
              <a:rPr lang="sr-Cyrl-RS" dirty="0" smtClean="0"/>
              <a:t>98.-117.год н.е.</a:t>
            </a:r>
            <a:r>
              <a:rPr lang="en-US" dirty="0" smtClean="0"/>
              <a:t>)</a:t>
            </a:r>
            <a:endParaRPr lang="sr-Cyrl-B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9" y="1980022"/>
            <a:ext cx="3429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Punched Tape 2"/>
          <p:cNvSpPr/>
          <p:nvPr/>
        </p:nvSpPr>
        <p:spPr>
          <a:xfrm>
            <a:off x="4499992" y="1844824"/>
            <a:ext cx="3960440" cy="4707198"/>
          </a:xfrm>
          <a:prstGeom prst="flowChartPunchedTap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dirty="0" smtClean="0"/>
              <a:t>Једини  цар кога је усвојио претходни римски цар .</a:t>
            </a:r>
          </a:p>
          <a:p>
            <a:pPr algn="ctr"/>
            <a:endParaRPr lang="sr-Cyrl-RS" sz="2400" dirty="0" smtClean="0"/>
          </a:p>
          <a:p>
            <a:pPr algn="ctr"/>
            <a:r>
              <a:rPr lang="sr-Cyrl-RS" sz="2400" dirty="0" smtClean="0">
                <a:solidFill>
                  <a:srgbClr val="0070C0"/>
                </a:solidFill>
              </a:rPr>
              <a:t>ДОБАР ВЛАДАР....</a:t>
            </a:r>
          </a:p>
          <a:p>
            <a:pPr algn="ctr"/>
            <a:r>
              <a:rPr lang="sr-Cyrl-RS" sz="2400" dirty="0" smtClean="0">
                <a:solidFill>
                  <a:srgbClr val="0070C0"/>
                </a:solidFill>
              </a:rPr>
              <a:t>ПОШТОВАО  СЕНАТ...</a:t>
            </a:r>
          </a:p>
          <a:p>
            <a:pPr algn="ctr"/>
            <a:r>
              <a:rPr lang="sr-Cyrl-RS" sz="2400" dirty="0" smtClean="0">
                <a:solidFill>
                  <a:srgbClr val="0070C0"/>
                </a:solidFill>
              </a:rPr>
              <a:t>ПОПУЛАРАН МЕЂУ ВОЈСКОМ...</a:t>
            </a:r>
            <a:endParaRPr lang="sr-Cyrl-B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8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sr-Cyrl-RS" dirty="0" smtClean="0"/>
              <a:t>    ОСВАЈАЊА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endParaRPr lang="sr-Cyrl-RS" dirty="0" smtClean="0"/>
          </a:p>
          <a:p>
            <a:r>
              <a:rPr lang="sr-Cyrl-RS" dirty="0" smtClean="0"/>
              <a:t>- </a:t>
            </a:r>
            <a:r>
              <a:rPr lang="sr-Cyrl-RS" dirty="0" smtClean="0">
                <a:solidFill>
                  <a:srgbClr val="FFFF00"/>
                </a:solidFill>
              </a:rPr>
              <a:t>РАТ ПРОТИВ ДАЧАНА</a:t>
            </a:r>
            <a:r>
              <a:rPr lang="sr-Cyrl-RS" dirty="0" smtClean="0"/>
              <a:t>-данашња Румунија</a:t>
            </a:r>
          </a:p>
          <a:p>
            <a:endParaRPr lang="sr-Cyrl-RS" dirty="0" smtClean="0"/>
          </a:p>
          <a:p>
            <a:r>
              <a:rPr lang="sr-Cyrl-RS" dirty="0" smtClean="0">
                <a:solidFill>
                  <a:srgbClr val="002060"/>
                </a:solidFill>
              </a:rPr>
              <a:t>-подигао низ утврђења на Дунаву</a:t>
            </a:r>
          </a:p>
          <a:p>
            <a:endParaRPr lang="sr-Cyrl-RS" dirty="0" smtClean="0">
              <a:solidFill>
                <a:srgbClr val="002060"/>
              </a:solidFill>
            </a:endParaRPr>
          </a:p>
          <a:p>
            <a:r>
              <a:rPr lang="sr-Cyrl-RS" dirty="0" smtClean="0">
                <a:solidFill>
                  <a:schemeClr val="tx1"/>
                </a:solidFill>
              </a:rPr>
              <a:t>-подигао мост преко Дунава</a:t>
            </a:r>
          </a:p>
          <a:p>
            <a:endParaRPr lang="sr-Cyrl-RS" dirty="0"/>
          </a:p>
          <a:p>
            <a:endParaRPr lang="sr-Cyrl-B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sr-Cyrl-B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410445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09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sr-Cyrl-RS" dirty="0" smtClean="0"/>
              <a:t>  ТРАЈАНОВА ТАБЛА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Налази се у Националном парку Ђердап код Кладова у Србији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en-US" dirty="0">
                <a:solidFill>
                  <a:srgbClr val="FF0000"/>
                </a:solidFill>
              </a:rPr>
              <a:t>Tabula </a:t>
            </a:r>
            <a:r>
              <a:rPr lang="en-US" dirty="0" err="1" smtClean="0">
                <a:solidFill>
                  <a:srgbClr val="FF0000"/>
                </a:solidFill>
              </a:rPr>
              <a:t>Traiana</a:t>
            </a:r>
            <a:r>
              <a:rPr lang="sr-Cyrl-R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/>
              <a:t>је латински натпис посвећен римском цару </a:t>
            </a:r>
            <a:r>
              <a:rPr lang="ru-RU" dirty="0" smtClean="0"/>
              <a:t>Трајану.</a:t>
            </a:r>
            <a:endParaRPr lang="ru-RU" dirty="0"/>
          </a:p>
          <a:p>
            <a:endParaRPr lang="sr-Cyrl-B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sr-Cyrl-B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433045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04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sr-Cyrl-R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КОЈЕ ПЕРИОДЕ  ЈЕ ПОДЕЉЕНА РИМСКА ИСТОРИЈА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sr-Cyrl-BA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sr-Cyrl-B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7488832" cy="49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1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sr-Cyrl-RS" dirty="0" smtClean="0"/>
              <a:t>  ТРАЈАНОВ  МОСТ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sr-Cyrl-BA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r-Cyrl-B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31641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3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sr-Cyrl-RS" dirty="0" smtClean="0"/>
              <a:t>Занимљивости о мосту....</a:t>
            </a:r>
            <a:endParaRPr lang="sr-Cyrl-B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32" y="1988840"/>
            <a:ext cx="5256584" cy="403244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Дужина моста је била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1.097,5 </a:t>
            </a:r>
            <a:r>
              <a:rPr lang="ru-RU" dirty="0">
                <a:solidFill>
                  <a:srgbClr val="FFFF00"/>
                </a:solidFill>
              </a:rPr>
              <a:t>метара и око 1.000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година </a:t>
            </a:r>
            <a:r>
              <a:rPr lang="ru-RU" dirty="0">
                <a:solidFill>
                  <a:srgbClr val="FFFF00"/>
                </a:solidFill>
              </a:rPr>
              <a:t>је важио за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најдужи </a:t>
            </a:r>
            <a:r>
              <a:rPr lang="ru-RU" dirty="0">
                <a:solidFill>
                  <a:srgbClr val="FFFF00"/>
                </a:solidFill>
              </a:rPr>
              <a:t>мост икада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саграђен </a:t>
            </a:r>
            <a:r>
              <a:rPr lang="ru-RU" dirty="0">
                <a:solidFill>
                  <a:srgbClr val="FFFF00"/>
                </a:solidFill>
              </a:rPr>
              <a:t>у свету, </a:t>
            </a:r>
            <a:r>
              <a:rPr lang="ru-RU" dirty="0" smtClean="0">
                <a:solidFill>
                  <a:srgbClr val="FFFF00"/>
                </a:solidFill>
              </a:rPr>
              <a:t>налазио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се у близини данашњег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села </a:t>
            </a:r>
            <a:r>
              <a:rPr lang="ru-RU" dirty="0">
                <a:solidFill>
                  <a:srgbClr val="FFFF00"/>
                </a:solidFill>
              </a:rPr>
              <a:t>Костол код </a:t>
            </a:r>
            <a:r>
              <a:rPr lang="ru-RU" dirty="0" smtClean="0">
                <a:solidFill>
                  <a:srgbClr val="FFFF00"/>
                </a:solidFill>
              </a:rPr>
              <a:t>Кладова. </a:t>
            </a:r>
            <a:endParaRPr lang="sr-Cyrl-BA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sr-Cyrl-BA" dirty="0"/>
          </a:p>
        </p:txBody>
      </p:sp>
    </p:spTree>
    <p:extLst>
      <p:ext uri="{BB962C8B-B14F-4D97-AF65-F5344CB8AC3E}">
        <p14:creationId xmlns:p14="http://schemas.microsoft.com/office/powerpoint/2010/main" val="11291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sr-Cyrl-RS" dirty="0" smtClean="0"/>
              <a:t>             ДОМИНАТ</a:t>
            </a:r>
            <a:endParaRPr lang="sr-Cyrl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sr-Cyrl-RS" dirty="0" smtClean="0"/>
              <a:t>                             </a:t>
            </a:r>
            <a:r>
              <a:rPr lang="en-US" dirty="0" smtClean="0">
                <a:solidFill>
                  <a:srgbClr val="002060"/>
                </a:solidFill>
              </a:rPr>
              <a:t>DOMINUS=</a:t>
            </a:r>
            <a:r>
              <a:rPr lang="sr-Cyrl-RS" dirty="0" smtClean="0">
                <a:solidFill>
                  <a:srgbClr val="002060"/>
                </a:solidFill>
              </a:rPr>
              <a:t>ГОСПОДАР</a:t>
            </a:r>
            <a:endParaRPr lang="sr-Cyrl-BA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9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37041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sr-Cyrl-RS" dirty="0" smtClean="0"/>
              <a:t> ДИОКЛЕЦИЈАН</a:t>
            </a:r>
            <a:br>
              <a:rPr lang="sr-Cyrl-RS" dirty="0" smtClean="0"/>
            </a:br>
            <a:r>
              <a:rPr lang="sr-Cyrl-RS" dirty="0" smtClean="0"/>
              <a:t> </a:t>
            </a:r>
            <a:r>
              <a:rPr lang="en-US" dirty="0" smtClean="0"/>
              <a:t>(</a:t>
            </a:r>
            <a:r>
              <a:rPr lang="sr-Cyrl-RS" dirty="0" smtClean="0"/>
              <a:t>284-305</a:t>
            </a:r>
            <a:r>
              <a:rPr lang="en-US" dirty="0" smtClean="0"/>
              <a:t>.</a:t>
            </a:r>
            <a:r>
              <a:rPr lang="sr-Cyrl-RS" dirty="0" smtClean="0"/>
              <a:t>ГОД.</a:t>
            </a:r>
            <a:r>
              <a:rPr lang="en-US" dirty="0" smtClean="0"/>
              <a:t>)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*</a:t>
            </a:r>
            <a:r>
              <a:rPr lang="en-US" dirty="0" smtClean="0"/>
              <a:t> </a:t>
            </a:r>
            <a:r>
              <a:rPr lang="sr-Cyrl-RS" b="1" dirty="0" smtClean="0">
                <a:solidFill>
                  <a:srgbClr val="002060"/>
                </a:solidFill>
              </a:rPr>
              <a:t>уводи  нове порезе </a:t>
            </a:r>
          </a:p>
          <a:p>
            <a:endParaRPr lang="sr-Cyrl-RS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r-Cyrl-RS" b="1" dirty="0" smtClean="0">
                <a:solidFill>
                  <a:srgbClr val="002060"/>
                </a:solidFill>
              </a:rPr>
              <a:t>*варвари угрожавају границе  царства</a:t>
            </a:r>
          </a:p>
          <a:p>
            <a:pPr marL="0" indent="0">
              <a:buNone/>
            </a:pPr>
            <a:endParaRPr lang="sr-Cyrl-R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r-Cyrl-RS" b="1" dirty="0" smtClean="0">
                <a:solidFill>
                  <a:srgbClr val="002060"/>
                </a:solidFill>
              </a:rPr>
              <a:t>* Подиже утврђења за одбрану  царства</a:t>
            </a:r>
          </a:p>
          <a:p>
            <a:endParaRPr lang="sr-Cyrl-B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r-Cyrl-B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71112"/>
            <a:ext cx="3672408" cy="479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0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158644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r-Cyrl-RS" dirty="0" smtClean="0"/>
              <a:t>ДИОКЛЕЦИЈАНОВА ПАЛАТА У СПЛИТУ,ХРВАТСКА</a:t>
            </a:r>
            <a:endParaRPr lang="sr-Cyrl-B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06489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90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Cyrl-RS" dirty="0" smtClean="0"/>
              <a:t>       КОНСТАНТИН ВЕЛИКИ </a:t>
            </a:r>
            <a:br>
              <a:rPr lang="sr-Cyrl-RS" dirty="0" smtClean="0"/>
            </a:br>
            <a:r>
              <a:rPr lang="sr-Cyrl-RS" dirty="0"/>
              <a:t> </a:t>
            </a:r>
            <a:r>
              <a:rPr lang="sr-Cyrl-RS" dirty="0" smtClean="0"/>
              <a:t>       </a:t>
            </a:r>
            <a:r>
              <a:rPr lang="en-US" dirty="0" smtClean="0"/>
              <a:t>(</a:t>
            </a:r>
            <a:r>
              <a:rPr lang="sr-Cyrl-RS" dirty="0" smtClean="0"/>
              <a:t>324-337.ГОДИНЕ Н.Е.</a:t>
            </a:r>
            <a:r>
              <a:rPr lang="en-US" dirty="0" smtClean="0"/>
              <a:t>)</a:t>
            </a:r>
            <a:endParaRPr lang="sr-Cyrl-B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RS" dirty="0" smtClean="0"/>
              <a:t>*</a:t>
            </a:r>
            <a:r>
              <a:rPr lang="sr-Cyrl-RS" b="1" dirty="0" smtClean="0"/>
              <a:t>рођен у Нишу</a:t>
            </a:r>
          </a:p>
          <a:p>
            <a:pPr marL="0" indent="0">
              <a:buNone/>
            </a:pPr>
            <a:r>
              <a:rPr lang="sr-Cyrl-RS" dirty="0"/>
              <a:t> </a:t>
            </a:r>
            <a:r>
              <a:rPr lang="sr-Cyrl-RS" dirty="0" smtClean="0"/>
              <a:t>*подигао град </a:t>
            </a:r>
            <a:r>
              <a:rPr lang="sr-Cyrl-RS" b="1" dirty="0" smtClean="0"/>
              <a:t>Константинопољ</a:t>
            </a:r>
            <a:r>
              <a:rPr lang="sr-Cyrl-RS" dirty="0" smtClean="0"/>
              <a:t> или </a:t>
            </a:r>
            <a:r>
              <a:rPr lang="sr-Cyrl-RS" b="1" dirty="0" smtClean="0"/>
              <a:t>Цариград</a:t>
            </a:r>
            <a:r>
              <a:rPr lang="sr-Cyrl-RS" dirty="0" smtClean="0"/>
              <a:t>  330.год  </a:t>
            </a:r>
            <a:r>
              <a:rPr lang="en-US" dirty="0" smtClean="0"/>
              <a:t>(</a:t>
            </a:r>
            <a:r>
              <a:rPr lang="sr-Cyrl-RS" dirty="0" smtClean="0"/>
              <a:t>данашњи Истанбул</a:t>
            </a:r>
            <a:r>
              <a:rPr lang="en-US" dirty="0" smtClean="0"/>
              <a:t>)</a:t>
            </a:r>
            <a:r>
              <a:rPr lang="sr-Cyrl-RS" dirty="0" smtClean="0"/>
              <a:t> на месту старог града Византиона ,на обали Босфора.</a:t>
            </a:r>
          </a:p>
          <a:p>
            <a:pPr marL="0" indent="0">
              <a:buNone/>
            </a:pPr>
            <a:r>
              <a:rPr lang="sr-Cyrl-RS" dirty="0" smtClean="0"/>
              <a:t>* </a:t>
            </a:r>
            <a:r>
              <a:rPr lang="sr-Cyrl-RS" b="1" dirty="0" smtClean="0">
                <a:solidFill>
                  <a:srgbClr val="FF0000"/>
                </a:solidFill>
              </a:rPr>
              <a:t>Милански едикт 313.године</a:t>
            </a:r>
            <a:r>
              <a:rPr lang="sr-Cyrl-RS" b="1" dirty="0" smtClean="0"/>
              <a:t>-</a:t>
            </a:r>
            <a:r>
              <a:rPr lang="sr-Cyrl-RS" dirty="0" smtClean="0"/>
              <a:t>хришћанима је дозвољено слободно исповедање вере</a:t>
            </a:r>
            <a:endParaRPr lang="sr-Cyrl-BA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r-Cyrl-B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396044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08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0"/>
            <a:ext cx="7287344" cy="1700808"/>
          </a:xfrm>
        </p:spPr>
        <p:txBody>
          <a:bodyPr>
            <a:normAutofit/>
          </a:bodyPr>
          <a:lstStyle/>
          <a:p>
            <a:r>
              <a:rPr lang="sr-Cyrl-RS" dirty="0" smtClean="0"/>
              <a:t>СПОМЕНИК КОНСТАНТИНУ   ВЕЛИКОМ У НИШУ</a:t>
            </a:r>
            <a:endParaRPr lang="sr-Cyrl-B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16832"/>
            <a:ext cx="2857500" cy="485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4227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32856"/>
            <a:ext cx="571500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Wave 1"/>
          <p:cNvSpPr/>
          <p:nvPr/>
        </p:nvSpPr>
        <p:spPr>
          <a:xfrm>
            <a:off x="2004864" y="476672"/>
            <a:ext cx="5424636" cy="127444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 smtClean="0"/>
              <a:t>КОНСТАНТИНОВ  СЛАВОЛУК </a:t>
            </a:r>
          </a:p>
          <a:p>
            <a:pPr algn="ctr"/>
            <a:r>
              <a:rPr lang="sr-Cyrl-RS" sz="2400" dirty="0" smtClean="0"/>
              <a:t>У   РИМУ</a:t>
            </a:r>
            <a:endParaRPr lang="sr-Cyrl-BA" sz="2400" dirty="0"/>
          </a:p>
        </p:txBody>
      </p:sp>
    </p:spTree>
    <p:extLst>
      <p:ext uri="{BB962C8B-B14F-4D97-AF65-F5344CB8AC3E}">
        <p14:creationId xmlns:p14="http://schemas.microsoft.com/office/powerpoint/2010/main" val="382291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19672" y="476672"/>
            <a:ext cx="5472608" cy="113042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chemeClr val="bg1"/>
                </a:solidFill>
              </a:rPr>
              <a:t>ЦАР  ТЕОДОСИЈЕ </a:t>
            </a:r>
            <a:r>
              <a:rPr lang="sr-Cyrl-RS" sz="2400" dirty="0" smtClean="0">
                <a:solidFill>
                  <a:schemeClr val="bg1"/>
                </a:solidFill>
              </a:rPr>
              <a:t>ЈЕ  </a:t>
            </a:r>
            <a:r>
              <a:rPr lang="sr-Cyrl-RS" sz="2400" b="1" dirty="0" smtClean="0">
                <a:solidFill>
                  <a:schemeClr val="bg1"/>
                </a:solidFill>
              </a:rPr>
              <a:t>395</a:t>
            </a:r>
            <a:r>
              <a:rPr lang="sr-Cyrl-RS" sz="2400" dirty="0" smtClean="0">
                <a:solidFill>
                  <a:schemeClr val="bg1"/>
                </a:solidFill>
              </a:rPr>
              <a:t> .ГОДИНЕ ПОДЕЛИО РИМСКО ЦАРСТВО</a:t>
            </a:r>
          </a:p>
          <a:p>
            <a:pPr algn="ctr"/>
            <a:r>
              <a:rPr lang="sr-Cyrl-RS" sz="2400" dirty="0" smtClean="0">
                <a:solidFill>
                  <a:schemeClr val="bg1"/>
                </a:solidFill>
              </a:rPr>
              <a:t>НА </a:t>
            </a:r>
            <a:r>
              <a:rPr lang="sr-Cyrl-RS" sz="2400" b="1" dirty="0" smtClean="0">
                <a:solidFill>
                  <a:srgbClr val="002060"/>
                </a:solidFill>
              </a:rPr>
              <a:t>ЗАПАДНО</a:t>
            </a:r>
            <a:r>
              <a:rPr lang="sr-Cyrl-RS" sz="2400" dirty="0" smtClean="0">
                <a:solidFill>
                  <a:schemeClr val="bg1"/>
                </a:solidFill>
              </a:rPr>
              <a:t>  И  </a:t>
            </a:r>
            <a:r>
              <a:rPr lang="sr-Cyrl-RS" sz="2400" b="1" dirty="0" smtClean="0">
                <a:solidFill>
                  <a:srgbClr val="002060"/>
                </a:solidFill>
              </a:rPr>
              <a:t>ИСТОЧНО</a:t>
            </a:r>
            <a:endParaRPr lang="sr-Cyrl-BA" b="1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71296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10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1475656" y="476672"/>
            <a:ext cx="4752528" cy="1778496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 smtClean="0">
                <a:solidFill>
                  <a:schemeClr val="bg1"/>
                </a:solidFill>
              </a:rPr>
              <a:t>ОСНИВАЊЕ  ГРАДОВА НА ПОДРУЧЈУ ДАНАШЊЕ СРБИЈЕ</a:t>
            </a:r>
            <a:endParaRPr lang="sr-Cyrl-BA" sz="2400" dirty="0">
              <a:solidFill>
                <a:schemeClr val="bg1"/>
              </a:solidFill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107504" y="2210870"/>
            <a:ext cx="2376264" cy="2514273"/>
          </a:xfrm>
          <a:prstGeom prst="irregularSeal1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002060"/>
                </a:solidFill>
              </a:rPr>
              <a:t>НИШ</a:t>
            </a:r>
            <a:endParaRPr lang="en-US" dirty="0" smtClean="0">
              <a:solidFill>
                <a:srgbClr val="002060"/>
              </a:solidFill>
            </a:endParaRPr>
          </a:p>
          <a:p>
            <a:pPr algn="ctr"/>
            <a:r>
              <a:rPr lang="en-US" dirty="0">
                <a:solidFill>
                  <a:srgbClr val="002060"/>
                </a:solidFill>
              </a:rPr>
              <a:t>/</a:t>
            </a:r>
            <a:endParaRPr lang="en-US" dirty="0"/>
          </a:p>
          <a:p>
            <a:pPr algn="ctr"/>
            <a:r>
              <a:rPr lang="sr-Cyrl-RS" dirty="0" smtClean="0"/>
              <a:t>НАИС</a:t>
            </a:r>
            <a:endParaRPr lang="sr-Cyrl-BA" dirty="0"/>
          </a:p>
        </p:txBody>
      </p:sp>
      <p:sp>
        <p:nvSpPr>
          <p:cNvPr id="4" name="Explosion 2 3"/>
          <p:cNvSpPr/>
          <p:nvPr/>
        </p:nvSpPr>
        <p:spPr>
          <a:xfrm>
            <a:off x="2267744" y="2708920"/>
            <a:ext cx="3960440" cy="252028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chemeClr val="bg1"/>
                </a:solidFill>
              </a:rPr>
              <a:t>СРЕМСКА МИТРОВИЦА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/</a:t>
            </a:r>
            <a:endParaRPr lang="sr-Cyrl-RS" dirty="0" smtClean="0">
              <a:solidFill>
                <a:schemeClr val="bg1"/>
              </a:solidFill>
            </a:endParaRPr>
          </a:p>
          <a:p>
            <a:pPr algn="ctr"/>
            <a:r>
              <a:rPr lang="sr-Cyrl-RS" dirty="0" smtClean="0"/>
              <a:t>СИРМИЈУМ</a:t>
            </a:r>
            <a:endParaRPr lang="sr-Cyrl-BA" dirty="0"/>
          </a:p>
        </p:txBody>
      </p:sp>
      <p:sp>
        <p:nvSpPr>
          <p:cNvPr id="5" name="Explosion 1 4"/>
          <p:cNvSpPr/>
          <p:nvPr/>
        </p:nvSpPr>
        <p:spPr>
          <a:xfrm>
            <a:off x="5508104" y="4437112"/>
            <a:ext cx="3384376" cy="1922512"/>
          </a:xfrm>
          <a:prstGeom prst="irregularSeal1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002060"/>
                </a:solidFill>
              </a:rPr>
              <a:t>БЕОГРАД</a:t>
            </a:r>
            <a:endParaRPr lang="en-US" dirty="0" smtClean="0">
              <a:solidFill>
                <a:srgbClr val="002060"/>
              </a:solidFill>
            </a:endParaRPr>
          </a:p>
          <a:p>
            <a:pPr algn="ctr"/>
            <a:r>
              <a:rPr lang="en-US" dirty="0">
                <a:solidFill>
                  <a:srgbClr val="002060"/>
                </a:solidFill>
              </a:rPr>
              <a:t>/</a:t>
            </a:r>
            <a:endParaRPr lang="sr-Cyrl-RS" dirty="0" smtClean="0">
              <a:solidFill>
                <a:srgbClr val="002060"/>
              </a:solidFill>
            </a:endParaRPr>
          </a:p>
          <a:p>
            <a:pPr algn="ctr"/>
            <a:r>
              <a:rPr lang="sr-Cyrl-RS" dirty="0" smtClean="0"/>
              <a:t>СИНГИДУНУМ</a:t>
            </a:r>
            <a:endParaRPr lang="sr-Cyrl-BA" dirty="0"/>
          </a:p>
        </p:txBody>
      </p:sp>
    </p:spTree>
    <p:extLst>
      <p:ext uri="{BB962C8B-B14F-4D97-AF65-F5344CB8AC3E}">
        <p14:creationId xmlns:p14="http://schemas.microsoft.com/office/powerpoint/2010/main" val="9330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242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  2. </a:t>
            </a:r>
            <a:r>
              <a:rPr lang="sr-Cyrl-RS" dirty="0" smtClean="0"/>
              <a:t>Ко су били патрицији</a:t>
            </a:r>
            <a:r>
              <a:rPr lang="en-US" dirty="0"/>
              <a:t> </a:t>
            </a:r>
            <a:r>
              <a:rPr lang="sr-Cyrl-RS" dirty="0" smtClean="0"/>
              <a:t>а ко </a:t>
            </a:r>
            <a:r>
              <a:rPr lang="en-US" dirty="0" smtClean="0"/>
              <a:t>      </a:t>
            </a:r>
            <a:r>
              <a:rPr lang="sr-Cyrl-RS" dirty="0" smtClean="0"/>
              <a:t>плебејци </a:t>
            </a:r>
            <a:r>
              <a:rPr lang="en-US" dirty="0" smtClean="0"/>
              <a:t>?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B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10560"/>
            <a:ext cx="7770440" cy="424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98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620000" cy="52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99592" y="520207"/>
            <a:ext cx="676875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chemeClr val="bg1"/>
                </a:solidFill>
              </a:rPr>
              <a:t>АНТИЧКЕ 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sr-Cyrl-RS" sz="2400" b="1" dirty="0" smtClean="0">
                <a:solidFill>
                  <a:schemeClr val="bg1"/>
                </a:solidFill>
              </a:rPr>
              <a:t>ТЕРМЕ</a:t>
            </a:r>
            <a:r>
              <a:rPr lang="en-US" sz="2400" b="1" dirty="0" smtClean="0">
                <a:solidFill>
                  <a:schemeClr val="bg1"/>
                </a:solidFill>
              </a:rPr>
              <a:t> (</a:t>
            </a:r>
            <a:r>
              <a:rPr lang="sr-Cyrl-RS" sz="2400" b="1" dirty="0" smtClean="0">
                <a:solidFill>
                  <a:schemeClr val="bg1"/>
                </a:solidFill>
              </a:rPr>
              <a:t> КУПАТИЛА </a:t>
            </a:r>
            <a:r>
              <a:rPr lang="en-US" sz="2400" b="1" dirty="0" smtClean="0">
                <a:solidFill>
                  <a:schemeClr val="bg1"/>
                </a:solidFill>
              </a:rPr>
              <a:t> ) </a:t>
            </a:r>
          </a:p>
          <a:p>
            <a:pPr algn="ctr"/>
            <a:r>
              <a:rPr lang="sr-Cyrl-RS" sz="2400" b="1" dirty="0" smtClean="0">
                <a:solidFill>
                  <a:schemeClr val="bg1"/>
                </a:solidFill>
              </a:rPr>
              <a:t>У НИШКОЈ  ТВРЂАВИ</a:t>
            </a:r>
            <a:endParaRPr lang="sr-Cyrl-B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19672" y="671518"/>
            <a:ext cx="5256584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 smtClean="0"/>
              <a:t>АРХИТЕКТУРА</a:t>
            </a:r>
            <a:endParaRPr lang="sr-Cyrl-BA" sz="3200" dirty="0"/>
          </a:p>
        </p:txBody>
      </p:sp>
      <p:sp>
        <p:nvSpPr>
          <p:cNvPr id="3" name="Flowchart: Punched Tape 2"/>
          <p:cNvSpPr/>
          <p:nvPr/>
        </p:nvSpPr>
        <p:spPr>
          <a:xfrm>
            <a:off x="1331640" y="1988840"/>
            <a:ext cx="3672408" cy="123672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/>
              <a:t>ФОРУМ- ТРГ</a:t>
            </a:r>
            <a:endParaRPr lang="sr-Cyrl-BA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84984"/>
            <a:ext cx="684076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3992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1043608" y="764704"/>
            <a:ext cx="5904656" cy="1872208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 smtClean="0"/>
              <a:t>СЛАВОЛУК</a:t>
            </a:r>
            <a:r>
              <a:rPr lang="sr-Cyrl-RS" dirty="0" smtClean="0"/>
              <a:t>- </a:t>
            </a:r>
            <a:r>
              <a:rPr lang="sr-Cyrl-RS" sz="2000" dirty="0" smtClean="0"/>
              <a:t>СПОМЕНИК У ОБЛИКУ ОГРОМНИХ КАПИЈА ПОДИЗАНИ У ЗНАК СЕЋАЊА НА ВЕЛИКЕ ПОБЕДЕ У РАТОВИМА</a:t>
            </a:r>
            <a:endParaRPr lang="sr-Cyrl-BA" sz="2000" dirty="0"/>
          </a:p>
        </p:txBody>
      </p:sp>
      <p:sp>
        <p:nvSpPr>
          <p:cNvPr id="3" name="Flowchart: Display 2"/>
          <p:cNvSpPr/>
          <p:nvPr/>
        </p:nvSpPr>
        <p:spPr>
          <a:xfrm>
            <a:off x="107504" y="4437112"/>
            <a:ext cx="3240360" cy="1728192"/>
          </a:xfrm>
          <a:prstGeom prst="flowChartDisplay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КОНСТАНТИНОВ  СЛАВОЛУК У РИМУ ИЗ 312.ГОДИНЕ</a:t>
            </a:r>
            <a:endParaRPr lang="sr-Cyrl-B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92896"/>
            <a:ext cx="5072112" cy="412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95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424936" cy="479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23528" y="692696"/>
            <a:ext cx="4680520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/>
              <a:t>РИМСКИ АКВАДУКТ</a:t>
            </a:r>
            <a:endParaRPr lang="sr-Cyrl-BA" sz="2800" dirty="0"/>
          </a:p>
        </p:txBody>
      </p:sp>
      <p:sp>
        <p:nvSpPr>
          <p:cNvPr id="4" name="Wave 3"/>
          <p:cNvSpPr/>
          <p:nvPr/>
        </p:nvSpPr>
        <p:spPr>
          <a:xfrm>
            <a:off x="6156176" y="692696"/>
            <a:ext cx="2664296" cy="914400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СЛУЖИ ЗА ПРЕНОС ВОДЕ</a:t>
            </a:r>
            <a:endParaRPr lang="sr-Cyrl-BA" dirty="0"/>
          </a:p>
        </p:txBody>
      </p:sp>
    </p:spTree>
    <p:extLst>
      <p:ext uri="{BB962C8B-B14F-4D97-AF65-F5344CB8AC3E}">
        <p14:creationId xmlns:p14="http://schemas.microsoft.com/office/powerpoint/2010/main" val="66806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305800" cy="17281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sr-Cyrl-RS" dirty="0" smtClean="0"/>
              <a:t>ОБНОВИМО НАУЧЕНО.....</a:t>
            </a:r>
            <a:endParaRPr lang="sr-Cyrl-BA" dirty="0"/>
          </a:p>
        </p:txBody>
      </p:sp>
    </p:spTree>
    <p:extLst>
      <p:ext uri="{BB962C8B-B14F-4D97-AF65-F5344CB8AC3E}">
        <p14:creationId xmlns:p14="http://schemas.microsoft.com/office/powerpoint/2010/main" val="99340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305800" cy="144016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r-Cyrl-RS" dirty="0" smtClean="0"/>
              <a:t>1. </a:t>
            </a:r>
            <a:r>
              <a:rPr lang="sr-Cyrl-RS" sz="4000" dirty="0" smtClean="0">
                <a:solidFill>
                  <a:srgbClr val="0070C0"/>
                </a:solidFill>
              </a:rPr>
              <a:t>КАКО СЕ ДЕЛИ ПЕРИОД ЦАРСТВА </a:t>
            </a:r>
            <a:r>
              <a:rPr lang="en-US" sz="4000" dirty="0" smtClean="0">
                <a:solidFill>
                  <a:srgbClr val="0070C0"/>
                </a:solidFill>
              </a:rPr>
              <a:t>?</a:t>
            </a:r>
            <a:endParaRPr lang="sr-Cyrl-BA" sz="4000" dirty="0">
              <a:solidFill>
                <a:srgbClr val="0070C0"/>
              </a:solidFill>
            </a:endParaRPr>
          </a:p>
        </p:txBody>
      </p:sp>
      <p:sp>
        <p:nvSpPr>
          <p:cNvPr id="3" name="Flowchart: Punched Tape 2"/>
          <p:cNvSpPr/>
          <p:nvPr/>
        </p:nvSpPr>
        <p:spPr>
          <a:xfrm>
            <a:off x="1403648" y="3284984"/>
            <a:ext cx="5184576" cy="804672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dirty="0" smtClean="0"/>
              <a:t>2</a:t>
            </a:r>
            <a:r>
              <a:rPr lang="en-US" sz="2400" dirty="0" smtClean="0"/>
              <a:t>. </a:t>
            </a:r>
            <a:r>
              <a:rPr lang="sr-Cyrl-RS" sz="2400" dirty="0" smtClean="0"/>
              <a:t>ПРВИ РИМСКИ ЦАР ЈЕ БИО...</a:t>
            </a:r>
            <a:r>
              <a:rPr lang="en-US" sz="2400" dirty="0" smtClean="0"/>
              <a:t>?</a:t>
            </a:r>
            <a:r>
              <a:rPr lang="sr-Cyrl-RS" sz="2400" dirty="0" smtClean="0"/>
              <a:t>.</a:t>
            </a:r>
            <a:endParaRPr lang="sr-Cyrl-BA" sz="2400" dirty="0"/>
          </a:p>
        </p:txBody>
      </p:sp>
      <p:sp>
        <p:nvSpPr>
          <p:cNvPr id="4" name="Wave 3"/>
          <p:cNvSpPr/>
          <p:nvPr/>
        </p:nvSpPr>
        <p:spPr>
          <a:xfrm>
            <a:off x="2627784" y="4509120"/>
            <a:ext cx="5472608" cy="1634480"/>
          </a:xfrm>
          <a:prstGeom prst="wav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3.</a:t>
            </a:r>
            <a:r>
              <a:rPr lang="sr-Cyrl-RS" sz="2400" dirty="0" smtClean="0"/>
              <a:t>ТЕРМЕ  СУ .....    </a:t>
            </a:r>
            <a:r>
              <a:rPr lang="en-US" sz="2400" dirty="0" smtClean="0"/>
              <a:t>?</a:t>
            </a:r>
            <a:endParaRPr lang="sr-Cyrl-BA" sz="2400" dirty="0"/>
          </a:p>
        </p:txBody>
      </p:sp>
    </p:spTree>
    <p:extLst>
      <p:ext uri="{BB962C8B-B14F-4D97-AF65-F5344CB8AC3E}">
        <p14:creationId xmlns:p14="http://schemas.microsoft.com/office/powerpoint/2010/main" val="21778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2411760" y="836712"/>
            <a:ext cx="4608512" cy="1236720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4.</a:t>
            </a:r>
            <a:r>
              <a:rPr lang="sr-Cyrl-RS" sz="2400" dirty="0" smtClean="0"/>
              <a:t>РАТУЈЕ ПРОТИВ ДАЧАНА....</a:t>
            </a:r>
            <a:endParaRPr lang="sr-Cyrl-BA" sz="2400" dirty="0"/>
          </a:p>
        </p:txBody>
      </p:sp>
      <p:sp>
        <p:nvSpPr>
          <p:cNvPr id="3" name="Flowchart: Punched Tape 2"/>
          <p:cNvSpPr/>
          <p:nvPr/>
        </p:nvSpPr>
        <p:spPr>
          <a:xfrm>
            <a:off x="1835696" y="2996952"/>
            <a:ext cx="5184576" cy="1380736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dirty="0" smtClean="0"/>
              <a:t>5.ОСНИВА ЦАРИГРАД....</a:t>
            </a:r>
            <a:r>
              <a:rPr lang="en-US" sz="2400" dirty="0" smtClean="0"/>
              <a:t>?</a:t>
            </a:r>
            <a:endParaRPr lang="sr-Cyrl-BA" sz="2400" dirty="0"/>
          </a:p>
        </p:txBody>
      </p:sp>
      <p:sp>
        <p:nvSpPr>
          <p:cNvPr id="4" name="Wave 3"/>
          <p:cNvSpPr/>
          <p:nvPr/>
        </p:nvSpPr>
        <p:spPr>
          <a:xfrm>
            <a:off x="2483768" y="5013176"/>
            <a:ext cx="5616624" cy="1274440"/>
          </a:xfrm>
          <a:prstGeom prst="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6.</a:t>
            </a:r>
            <a:r>
              <a:rPr lang="sr-Cyrl-RS" sz="2400" dirty="0" smtClean="0"/>
              <a:t>ДЕЛИ ЦАРСТВО НА ИСТОЧНО И ЗАПАДНО...</a:t>
            </a:r>
            <a:r>
              <a:rPr lang="en-US" sz="2400" dirty="0" smtClean="0"/>
              <a:t>?</a:t>
            </a:r>
            <a:endParaRPr lang="sr-Cyrl-BA" sz="2400" dirty="0"/>
          </a:p>
        </p:txBody>
      </p:sp>
    </p:spTree>
    <p:extLst>
      <p:ext uri="{BB962C8B-B14F-4D97-AF65-F5344CB8AC3E}">
        <p14:creationId xmlns:p14="http://schemas.microsoft.com/office/powerpoint/2010/main" val="20694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051720" y="1124744"/>
            <a:ext cx="4608512" cy="151216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 smtClean="0">
                <a:solidFill>
                  <a:schemeClr val="bg1"/>
                </a:solidFill>
              </a:rPr>
              <a:t>ФОРУМ  ЈЕ  .....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sr-Cyrl-BA" sz="2400" dirty="0">
              <a:solidFill>
                <a:schemeClr val="bg1"/>
              </a:solidFill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2843808" y="3501008"/>
            <a:ext cx="5832648" cy="20630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 smtClean="0"/>
              <a:t>ДОМИНУС  ЈЕ .....</a:t>
            </a:r>
            <a:r>
              <a:rPr lang="en-US" sz="2400" dirty="0" smtClean="0"/>
              <a:t>?</a:t>
            </a:r>
            <a:endParaRPr lang="sr-Cyrl-BA" sz="2400" dirty="0"/>
          </a:p>
        </p:txBody>
      </p:sp>
    </p:spTree>
    <p:extLst>
      <p:ext uri="{BB962C8B-B14F-4D97-AF65-F5344CB8AC3E}">
        <p14:creationId xmlns:p14="http://schemas.microsoft.com/office/powerpoint/2010/main" val="1488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/>
          <p:cNvSpPr/>
          <p:nvPr/>
        </p:nvSpPr>
        <p:spPr>
          <a:xfrm>
            <a:off x="1547664" y="1772816"/>
            <a:ext cx="5544616" cy="1346448"/>
          </a:xfrm>
          <a:prstGeom prst="doubleWav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 smtClean="0">
                <a:solidFill>
                  <a:srgbClr val="002060"/>
                </a:solidFill>
              </a:rPr>
              <a:t>СЛУЖИО ЈЕ ЗА ПРЕНОС  ВОДЕ  .....</a:t>
            </a:r>
            <a:r>
              <a:rPr lang="en-US" sz="2400" dirty="0" smtClean="0">
                <a:solidFill>
                  <a:srgbClr val="002060"/>
                </a:solidFill>
              </a:rPr>
              <a:t>?</a:t>
            </a:r>
            <a:endParaRPr lang="sr-Cyrl-BA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9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305800" cy="1080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sr-Cyrl-RS" dirty="0" smtClean="0"/>
              <a:t>      ЗА  ДОМАЋИ</a:t>
            </a:r>
            <a:r>
              <a:rPr lang="en-US" dirty="0"/>
              <a:t>:</a:t>
            </a:r>
            <a:endParaRPr lang="sr-Cyrl-BA" dirty="0"/>
          </a:p>
        </p:txBody>
      </p:sp>
      <p:sp>
        <p:nvSpPr>
          <p:cNvPr id="3" name="Rounded Rectangle 2"/>
          <p:cNvSpPr/>
          <p:nvPr/>
        </p:nvSpPr>
        <p:spPr>
          <a:xfrm>
            <a:off x="323528" y="2708920"/>
            <a:ext cx="8496944" cy="38164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1.</a:t>
            </a:r>
            <a:r>
              <a:rPr lang="sr-Cyrl-RS" sz="2400" dirty="0" smtClean="0">
                <a:solidFill>
                  <a:srgbClr val="FF0000"/>
                </a:solidFill>
              </a:rPr>
              <a:t>ОДГОВОРИТИ  НА ПИТАЊА  У  УЏБЕНИКУ НА СТР.125. И НАУЧИТИ    НОВЕ   ПОЈМОВЕ</a:t>
            </a:r>
          </a:p>
          <a:p>
            <a:pPr algn="ctr"/>
            <a:endParaRPr lang="sr-Cyrl-RS" sz="2400" dirty="0">
              <a:solidFill>
                <a:srgbClr val="FF0000"/>
              </a:solidFill>
            </a:endParaRPr>
          </a:p>
          <a:p>
            <a:pPr algn="ctr"/>
            <a:endParaRPr lang="sr-Cyrl-RS" sz="2400" dirty="0" smtClean="0">
              <a:solidFill>
                <a:srgbClr val="FF0000"/>
              </a:solidFill>
            </a:endParaRPr>
          </a:p>
          <a:p>
            <a:pPr algn="ctr"/>
            <a:r>
              <a:rPr lang="sr-Cyrl-RS" sz="2400" dirty="0" smtClean="0">
                <a:solidFill>
                  <a:srgbClr val="0070C0"/>
                </a:solidFill>
              </a:rPr>
              <a:t>2. НАЋИ  ЗАНИМЉИВОСТИ   О  СВАКОДНЕВНОМ ЖИВОТУ РИМЉАНА-ИНТЕРНЕТ,БИБЛИОТЕКА......</a:t>
            </a:r>
            <a:endParaRPr lang="sr-Cyrl-B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8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Cyrl-RS" dirty="0"/>
              <a:t> </a:t>
            </a:r>
            <a:r>
              <a:rPr lang="en-US" dirty="0" smtClean="0"/>
              <a:t>3.</a:t>
            </a:r>
            <a:r>
              <a:rPr lang="sr-Cyrl-RS" dirty="0" smtClean="0"/>
              <a:t>Који народи су живели на Апенинском полуострву</a:t>
            </a:r>
            <a:r>
              <a:rPr lang="en-US" dirty="0" smtClean="0"/>
              <a:t>?</a:t>
            </a:r>
            <a:endParaRPr lang="sr-Cyrl-BA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76224"/>
            <a:ext cx="6552728" cy="528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607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123240" cy="205850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4. </a:t>
            </a:r>
            <a:r>
              <a:rPr lang="sr-Cyrl-RS" dirty="0" smtClean="0"/>
              <a:t>Шта означава израз </a:t>
            </a:r>
            <a:r>
              <a:rPr lang="en-US" dirty="0" smtClean="0"/>
              <a:t> “</a:t>
            </a:r>
            <a:r>
              <a:rPr lang="sr-Cyrl-RS" dirty="0" smtClean="0"/>
              <a:t>Пирова победа</a:t>
            </a:r>
            <a:r>
              <a:rPr lang="en-US" dirty="0" smtClean="0"/>
              <a:t>”?</a:t>
            </a:r>
            <a:endParaRPr lang="sr-Cyrl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3140968"/>
            <a:ext cx="7772400" cy="2952328"/>
          </a:xfrm>
        </p:spPr>
        <p:txBody>
          <a:bodyPr>
            <a:normAutofit/>
          </a:bodyPr>
          <a:lstStyle/>
          <a:p>
            <a:r>
              <a:rPr lang="sr-Cyrl-RS" dirty="0" smtClean="0"/>
              <a:t>А</a:t>
            </a:r>
            <a:r>
              <a:rPr lang="en-US" dirty="0" smtClean="0"/>
              <a:t>)</a:t>
            </a:r>
            <a:r>
              <a:rPr lang="sr-Cyrl-RS" dirty="0" smtClean="0"/>
              <a:t>  </a:t>
            </a:r>
            <a:r>
              <a:rPr lang="sr-Cyrl-RS" sz="2800" dirty="0" smtClean="0">
                <a:solidFill>
                  <a:srgbClr val="FFFF00"/>
                </a:solidFill>
              </a:rPr>
              <a:t>Победа  без  губитака</a:t>
            </a:r>
          </a:p>
          <a:p>
            <a:endParaRPr lang="sr-Cyrl-RS" dirty="0" smtClean="0"/>
          </a:p>
          <a:p>
            <a:r>
              <a:rPr lang="sr-Cyrl-RS" dirty="0" smtClean="0"/>
              <a:t>Б</a:t>
            </a:r>
            <a:r>
              <a:rPr lang="en-US" dirty="0" smtClean="0"/>
              <a:t>)</a:t>
            </a:r>
            <a:r>
              <a:rPr lang="sr-Cyrl-RS" dirty="0" smtClean="0"/>
              <a:t>  </a:t>
            </a:r>
            <a:r>
              <a:rPr lang="sr-Cyrl-RS" sz="2800" dirty="0" smtClean="0">
                <a:solidFill>
                  <a:srgbClr val="FFFF00"/>
                </a:solidFill>
              </a:rPr>
              <a:t>Пораз</a:t>
            </a:r>
          </a:p>
          <a:p>
            <a:endParaRPr lang="sr-Cyrl-RS" dirty="0" smtClean="0"/>
          </a:p>
          <a:p>
            <a:r>
              <a:rPr lang="sr-Cyrl-RS" dirty="0" smtClean="0"/>
              <a:t>Ц</a:t>
            </a:r>
            <a:r>
              <a:rPr lang="en-US" dirty="0" smtClean="0"/>
              <a:t>)</a:t>
            </a:r>
            <a:r>
              <a:rPr lang="sr-Cyrl-RS" dirty="0" smtClean="0"/>
              <a:t> </a:t>
            </a:r>
            <a:r>
              <a:rPr lang="sr-Cyrl-RS" sz="2800" dirty="0" smtClean="0">
                <a:solidFill>
                  <a:srgbClr val="FFFF00"/>
                </a:solidFill>
              </a:rPr>
              <a:t>Победа уз велике губитке</a:t>
            </a:r>
          </a:p>
          <a:p>
            <a:endParaRPr lang="sr-Cyrl-RS" sz="2800" dirty="0" smtClean="0"/>
          </a:p>
          <a:p>
            <a:endParaRPr lang="sr-Cyrl-BA" dirty="0"/>
          </a:p>
        </p:txBody>
      </p:sp>
    </p:spTree>
    <p:extLst>
      <p:ext uri="{BB962C8B-B14F-4D97-AF65-F5344CB8AC3E}">
        <p14:creationId xmlns:p14="http://schemas.microsoft.com/office/powerpoint/2010/main" val="89844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484784"/>
            <a:ext cx="830580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sr-Cyrl-RS" dirty="0" smtClean="0"/>
              <a:t>ШТА   ЈЕ </a:t>
            </a:r>
            <a:r>
              <a:rPr lang="en-US" dirty="0" smtClean="0"/>
              <a:t> </a:t>
            </a:r>
            <a:r>
              <a:rPr lang="sr-Cyrl-RS" dirty="0" smtClean="0"/>
              <a:t>РОМАНИЗАЦИЈА </a:t>
            </a:r>
            <a:r>
              <a:rPr lang="en-US" dirty="0" smtClean="0"/>
              <a:t>?</a:t>
            </a:r>
            <a:endParaRPr lang="sr-Cyrl-BA" dirty="0"/>
          </a:p>
        </p:txBody>
      </p:sp>
      <p:sp>
        <p:nvSpPr>
          <p:cNvPr id="3" name="Double Wave 2"/>
          <p:cNvSpPr/>
          <p:nvPr/>
        </p:nvSpPr>
        <p:spPr>
          <a:xfrm>
            <a:off x="1691680" y="3501008"/>
            <a:ext cx="6048672" cy="1634480"/>
          </a:xfrm>
          <a:prstGeom prst="double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 smtClean="0">
                <a:solidFill>
                  <a:srgbClr val="002060"/>
                </a:solidFill>
              </a:rPr>
              <a:t>ШИРЕЊЕ  ЛАТИНСКОГ ЈЕЗИКА,РИМСКЕ КУЛТУРЕ И ОБИЧАЈА</a:t>
            </a:r>
            <a:endParaRPr lang="sr-Cyrl-BA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62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305800" cy="23042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sr-Cyrl-RS" dirty="0" smtClean="0"/>
              <a:t>НАПИШИ  РИМСКЕ БРОЈЕВЕ</a:t>
            </a:r>
            <a:r>
              <a:rPr lang="en-US" dirty="0" smtClean="0"/>
              <a:t>:</a:t>
            </a:r>
            <a:r>
              <a:rPr lang="sr-Cyrl-RS" dirty="0" smtClean="0"/>
              <a:t>  </a:t>
            </a:r>
            <a:br>
              <a:rPr lang="sr-Cyrl-RS" dirty="0" smtClean="0"/>
            </a:br>
            <a:r>
              <a:rPr lang="en-US" dirty="0" smtClean="0"/>
              <a:t>     </a:t>
            </a:r>
            <a:r>
              <a:rPr lang="sr-Cyrl-RS" dirty="0" smtClean="0"/>
              <a:t>1-10 , БРОЈ 15, БРОЈ 20, </a:t>
            </a:r>
            <a:br>
              <a:rPr lang="sr-Cyrl-RS" dirty="0" smtClean="0"/>
            </a:br>
            <a:r>
              <a:rPr lang="sr-Cyrl-RS" dirty="0" smtClean="0"/>
              <a:t>БРОЈ 50, БРОЈ 100</a:t>
            </a:r>
            <a:r>
              <a:rPr lang="en-US" dirty="0" smtClean="0"/>
              <a:t> ,</a:t>
            </a:r>
            <a:r>
              <a:rPr lang="sr-Cyrl-RS" dirty="0" smtClean="0"/>
              <a:t>  БРОЈ 1000</a:t>
            </a:r>
            <a:endParaRPr lang="sr-Cyrl-BA" dirty="0"/>
          </a:p>
        </p:txBody>
      </p:sp>
      <p:sp>
        <p:nvSpPr>
          <p:cNvPr id="3" name="Rounded Rectangle 2"/>
          <p:cNvSpPr/>
          <p:nvPr/>
        </p:nvSpPr>
        <p:spPr>
          <a:xfrm>
            <a:off x="1043608" y="3429000"/>
            <a:ext cx="7200800" cy="165618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I,  II,  III,  IV,  V, VI, </a:t>
            </a:r>
          </a:p>
          <a:p>
            <a:pPr algn="ctr"/>
            <a:r>
              <a:rPr lang="en-US" sz="4000" dirty="0" smtClean="0"/>
              <a:t>VII, VIII, IX,   X</a:t>
            </a:r>
          </a:p>
          <a:p>
            <a:pPr algn="ctr"/>
            <a:endParaRPr lang="sr-Cyrl-BA" sz="4000" dirty="0"/>
          </a:p>
        </p:txBody>
      </p:sp>
      <p:sp>
        <p:nvSpPr>
          <p:cNvPr id="4" name="Rounded Rectangle 3"/>
          <p:cNvSpPr/>
          <p:nvPr/>
        </p:nvSpPr>
        <p:spPr>
          <a:xfrm>
            <a:off x="1619672" y="5517232"/>
            <a:ext cx="5400600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XV,  XX,   L,  C  , M</a:t>
            </a:r>
            <a:endParaRPr lang="sr-Cyrl-BA" sz="3600" dirty="0"/>
          </a:p>
        </p:txBody>
      </p:sp>
    </p:spTree>
    <p:extLst>
      <p:ext uri="{BB962C8B-B14F-4D97-AF65-F5344CB8AC3E}">
        <p14:creationId xmlns:p14="http://schemas.microsoft.com/office/powerpoint/2010/main" val="20719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340768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 5. </a:t>
            </a:r>
            <a:r>
              <a:rPr lang="sr-Cyrl-RS" dirty="0" smtClean="0"/>
              <a:t>Освојио је римску провинцију Галију</a:t>
            </a:r>
            <a:r>
              <a:rPr lang="en-US" dirty="0"/>
              <a:t> </a:t>
            </a:r>
            <a:r>
              <a:rPr lang="sr-Cyrl-RS" dirty="0" smtClean="0"/>
              <a:t>.... </a:t>
            </a:r>
            <a:r>
              <a:rPr lang="en-US" dirty="0" smtClean="0"/>
              <a:t>“</a:t>
            </a:r>
            <a:r>
              <a:rPr lang="sr-Cyrl-RS" dirty="0" smtClean="0"/>
              <a:t>Зар и ти сине Бруте...</a:t>
            </a:r>
            <a:r>
              <a:rPr lang="en-US" dirty="0" smtClean="0"/>
              <a:t>?”</a:t>
            </a:r>
            <a:endParaRPr lang="sr-Cyrl-B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34" y="1484784"/>
            <a:ext cx="4286230" cy="517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ave 2"/>
          <p:cNvSpPr/>
          <p:nvPr/>
        </p:nvSpPr>
        <p:spPr>
          <a:xfrm>
            <a:off x="5796136" y="2492896"/>
            <a:ext cx="2880320" cy="1994520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 smtClean="0"/>
              <a:t>ГАЈ  ЈУЛИЈЕ  ЦЕЗАР</a:t>
            </a:r>
            <a:endParaRPr lang="sr-Cyrl-BA" dirty="0"/>
          </a:p>
        </p:txBody>
      </p:sp>
    </p:spTree>
    <p:extLst>
      <p:ext uri="{BB962C8B-B14F-4D97-AF65-F5344CB8AC3E}">
        <p14:creationId xmlns:p14="http://schemas.microsoft.com/office/powerpoint/2010/main" val="12064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691680" y="379512"/>
            <a:ext cx="6768752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b="1" dirty="0" smtClean="0"/>
              <a:t>ШТА ЈЕ  ПРИКАЗАНО НА СЛИЦИ </a:t>
            </a:r>
            <a:r>
              <a:rPr lang="en-US" sz="2800" b="1" dirty="0" smtClean="0"/>
              <a:t>?</a:t>
            </a:r>
            <a:endParaRPr lang="sr-Cyrl-BA" sz="2800" b="1" dirty="0"/>
          </a:p>
        </p:txBody>
      </p:sp>
    </p:spTree>
    <p:extLst>
      <p:ext uri="{BB962C8B-B14F-4D97-AF65-F5344CB8AC3E}">
        <p14:creationId xmlns:p14="http://schemas.microsoft.com/office/powerpoint/2010/main" val="16823332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521</TotalTime>
  <Words>604</Words>
  <Application>Microsoft Office PowerPoint</Application>
  <PresentationFormat>On-screen Show (4:3)</PresentationFormat>
  <Paragraphs>135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Flow</vt:lpstr>
      <vt:lpstr>PowerPoint Presentation</vt:lpstr>
      <vt:lpstr>1.  НА КОЈЕ ПЕРИОДЕ  ЈЕ ПОДЕЉЕНА РИМСКА ИСТОРИЈА?</vt:lpstr>
      <vt:lpstr>  2. Ко су били патрицији а ко       плебејци ?</vt:lpstr>
      <vt:lpstr> 3.Који народи су живели на Апенинском полуострву?</vt:lpstr>
      <vt:lpstr> 4. Шта означава израз  “Пирова победа”?</vt:lpstr>
      <vt:lpstr>ШТА   ЈЕ  РОМАНИЗАЦИЈА ?</vt:lpstr>
      <vt:lpstr> НАПИШИ  РИМСКЕ БРОЈЕВЕ:        1-10 , БРОЈ 15, БРОЈ 20,  БРОЈ 50, БРОЈ 100 ,  БРОЈ 1000</vt:lpstr>
      <vt:lpstr> 5. Освојио је римску провинцију Галију .... “Зар и ти сине Бруте...?”</vt:lpstr>
      <vt:lpstr>PowerPoint Presentation</vt:lpstr>
      <vt:lpstr>  </vt:lpstr>
      <vt:lpstr>                  ПРИНЦИПАТ         ОКТАВИЈАН  АВГУСТ     ( 27.година пре н.е. – 14.година н.е. )</vt:lpstr>
      <vt:lpstr>  Августова  војска</vt:lpstr>
      <vt:lpstr>               ОСВАЈАЊА</vt:lpstr>
      <vt:lpstr> “ЗАТЕКАО САМ ГРАД ОД ЦИГАЛА   А  ОСТАВЉАМ ГРАД  ОД  МЕРМЕРА “</vt:lpstr>
      <vt:lpstr>  Августов   маузолеј у Риму</vt:lpstr>
      <vt:lpstr>PowerPoint Presentation</vt:lpstr>
      <vt:lpstr>   цар  Трајан (98.-117.год н.е.)</vt:lpstr>
      <vt:lpstr>    ОСВАЈАЊА</vt:lpstr>
      <vt:lpstr>  ТРАЈАНОВА ТАБЛА</vt:lpstr>
      <vt:lpstr>  ТРАЈАНОВ  МОСТ</vt:lpstr>
      <vt:lpstr>Занимљивости о мосту....</vt:lpstr>
      <vt:lpstr>             ДОМИНАТ</vt:lpstr>
      <vt:lpstr> ДИОКЛЕЦИЈАН  (284-305.ГОД.)</vt:lpstr>
      <vt:lpstr>ДИОКЛЕЦИЈАНОВА ПАЛАТА У СПЛИТУ,ХРВАТСКА</vt:lpstr>
      <vt:lpstr>       КОНСТАНТИН ВЕЛИКИ          (324-337.ГОДИНЕ Н.Е.)</vt:lpstr>
      <vt:lpstr>СПОМЕНИК КОНСТАНТИНУ   ВЕЛИКОМ У НИШУ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ОБНОВИМО НАУЧЕНО.....</vt:lpstr>
      <vt:lpstr>1. КАКО СЕ ДЕЛИ ПЕРИОД ЦАРСТВА ?</vt:lpstr>
      <vt:lpstr>PowerPoint Presentation</vt:lpstr>
      <vt:lpstr>PowerPoint Presentation</vt:lpstr>
      <vt:lpstr>PowerPoint Presentation</vt:lpstr>
      <vt:lpstr>      ЗА  ДОМАЋИ: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Рим у доба царства</dc:title>
  <dc:creator>Jova</dc:creator>
  <cp:lastModifiedBy>Jova</cp:lastModifiedBy>
  <cp:revision>51</cp:revision>
  <dcterms:created xsi:type="dcterms:W3CDTF">2017-04-13T15:43:41Z</dcterms:created>
  <dcterms:modified xsi:type="dcterms:W3CDTF">2017-05-08T18:58:08Z</dcterms:modified>
</cp:coreProperties>
</file>